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8F04"/>
    <a:srgbClr val="FFC200"/>
    <a:srgbClr val="3C6E8F"/>
    <a:srgbClr val="003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965"/>
    <p:restoredTop sz="94703"/>
  </p:normalViewPr>
  <p:slideViewPr>
    <p:cSldViewPr snapToGrid="0">
      <p:cViewPr>
        <p:scale>
          <a:sx n="35" d="100"/>
          <a:sy n="35" d="100"/>
        </p:scale>
        <p:origin x="144"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0EE422-73C0-AB46-B8FF-9285E54AB88D}" type="datetimeFigureOut">
              <a:rPr lang="en-CA" smtClean="0"/>
              <a:t>2023-05-04</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D1A79-3EBF-B24C-B5FD-B03EFBC55590}" type="slidenum">
              <a:rPr lang="en-CA" smtClean="0"/>
              <a:t>‹#›</a:t>
            </a:fld>
            <a:endParaRPr lang="en-CA"/>
          </a:p>
        </p:txBody>
      </p:sp>
    </p:spTree>
    <p:extLst>
      <p:ext uri="{BB962C8B-B14F-4D97-AF65-F5344CB8AC3E}">
        <p14:creationId xmlns:p14="http://schemas.microsoft.com/office/powerpoint/2010/main" val="3098609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60D1A79-3EBF-B24C-B5FD-B03EFBC55590}" type="slidenum">
              <a:rPr lang="en-CA" smtClean="0"/>
              <a:t>1</a:t>
            </a:fld>
            <a:endParaRPr lang="en-CA"/>
          </a:p>
        </p:txBody>
      </p:sp>
    </p:spTree>
    <p:extLst>
      <p:ext uri="{BB962C8B-B14F-4D97-AF65-F5344CB8AC3E}">
        <p14:creationId xmlns:p14="http://schemas.microsoft.com/office/powerpoint/2010/main" val="2927298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69944B-CFB8-D145-97AE-FC74C592C7A4}" type="datetimeFigureOut">
              <a:rPr lang="en-CA" smtClean="0"/>
              <a:t>2023-05-04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51633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9944B-CFB8-D145-97AE-FC74C592C7A4}" type="datetimeFigureOut">
              <a:rPr lang="en-CA" smtClean="0"/>
              <a:t>2023-05-04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131022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9944B-CFB8-D145-97AE-FC74C592C7A4}" type="datetimeFigureOut">
              <a:rPr lang="en-CA" smtClean="0"/>
              <a:t>2023-05-04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138687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69944B-CFB8-D145-97AE-FC74C592C7A4}" type="datetimeFigureOut">
              <a:rPr lang="en-CA" smtClean="0"/>
              <a:t>2023-05-04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2219045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69944B-CFB8-D145-97AE-FC74C592C7A4}" type="datetimeFigureOut">
              <a:rPr lang="en-CA" smtClean="0"/>
              <a:t>2023-05-04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383864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69944B-CFB8-D145-97AE-FC74C592C7A4}" type="datetimeFigureOut">
              <a:rPr lang="en-CA" smtClean="0"/>
              <a:t>2023-05-04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754105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69944B-CFB8-D145-97AE-FC74C592C7A4}" type="datetimeFigureOut">
              <a:rPr lang="en-CA" smtClean="0"/>
              <a:t>2023-05-04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325707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69944B-CFB8-D145-97AE-FC74C592C7A4}" type="datetimeFigureOut">
              <a:rPr lang="en-CA" smtClean="0"/>
              <a:t>2023-05-04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2793859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69944B-CFB8-D145-97AE-FC74C592C7A4}" type="datetimeFigureOut">
              <a:rPr lang="en-CA" smtClean="0"/>
              <a:t>2023-05-04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3404605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F69944B-CFB8-D145-97AE-FC74C592C7A4}" type="datetimeFigureOut">
              <a:rPr lang="en-CA" smtClean="0"/>
              <a:t>2023-05-04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98258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F69944B-CFB8-D145-97AE-FC74C592C7A4}" type="datetimeFigureOut">
              <a:rPr lang="en-CA" smtClean="0"/>
              <a:t>2023-05-04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C72A7EE-46B9-3A4B-AFF3-F1E787B6CB95}" type="slidenum">
              <a:rPr lang="en-CA" smtClean="0"/>
              <a:t>‹#›</a:t>
            </a:fld>
            <a:endParaRPr lang="en-CA"/>
          </a:p>
        </p:txBody>
      </p:sp>
    </p:spTree>
    <p:extLst>
      <p:ext uri="{BB962C8B-B14F-4D97-AF65-F5344CB8AC3E}">
        <p14:creationId xmlns:p14="http://schemas.microsoft.com/office/powerpoint/2010/main" val="351061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F69944B-CFB8-D145-97AE-FC74C592C7A4}" type="datetimeFigureOut">
              <a:rPr lang="en-CA" smtClean="0"/>
              <a:t>2023-05-04</a:t>
            </a:fld>
            <a:endParaRPr lang="en-CA"/>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0C72A7EE-46B9-3A4B-AFF3-F1E787B6CB95}" type="slidenum">
              <a:rPr lang="en-CA" smtClean="0"/>
              <a:t>‹#›</a:t>
            </a:fld>
            <a:endParaRPr lang="en-CA"/>
          </a:p>
        </p:txBody>
      </p:sp>
    </p:spTree>
    <p:extLst>
      <p:ext uri="{BB962C8B-B14F-4D97-AF65-F5344CB8AC3E}">
        <p14:creationId xmlns:p14="http://schemas.microsoft.com/office/powerpoint/2010/main" val="450915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hyperlink" Target="https://doi.org/10.5194/gmd-12-3571-2019" TargetMode="External"/><Relationship Id="rId3" Type="http://schemas.openxmlformats.org/officeDocument/2006/relationships/image" Target="../media/image1.png"/><Relationship Id="rId21" Type="http://schemas.openxmlformats.org/officeDocument/2006/relationships/hyperlink" Target="https://doi.org/10.1080/07055900.2015.1108899" TargetMode="External"/><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hyperlink" Target="https://doi.org/10.1016/j.ecss.2019.106246" TargetMode="Externa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tiff"/><Relationship Id="rId19" Type="http://schemas.openxmlformats.org/officeDocument/2006/relationships/hyperlink" Target="https://doi.org/10.1016/j.envpol.2021.117714" TargetMode="External"/><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polar.ncep.noaa.gov/waves/wavewatch/manual.v5.16.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6E8F"/>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7D42097-B38A-3CEC-A952-8C8E1667239F}"/>
              </a:ext>
            </a:extLst>
          </p:cNvPr>
          <p:cNvSpPr/>
          <p:nvPr/>
        </p:nvSpPr>
        <p:spPr>
          <a:xfrm>
            <a:off x="14997581" y="17493893"/>
            <a:ext cx="13677485" cy="13580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DA89434-DDFF-E7D2-7277-8315DCCC9562}"/>
              </a:ext>
            </a:extLst>
          </p:cNvPr>
          <p:cNvSpPr/>
          <p:nvPr/>
        </p:nvSpPr>
        <p:spPr>
          <a:xfrm>
            <a:off x="15032982" y="5040000"/>
            <a:ext cx="13680000" cy="11924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885B5EE-E871-4D85-DDA1-A9C785558AE8}"/>
              </a:ext>
            </a:extLst>
          </p:cNvPr>
          <p:cNvSpPr/>
          <p:nvPr/>
        </p:nvSpPr>
        <p:spPr>
          <a:xfrm>
            <a:off x="955097" y="5033521"/>
            <a:ext cx="13680000" cy="16881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picture containing outdoor, beach&#10;&#10;Description automatically generated">
            <a:extLst>
              <a:ext uri="{FF2B5EF4-FFF2-40B4-BE49-F238E27FC236}">
                <a16:creationId xmlns:a16="http://schemas.microsoft.com/office/drawing/2014/main" id="{3D7F5259-245A-6CFD-B98D-7D3948B8B242}"/>
              </a:ext>
            </a:extLst>
          </p:cNvPr>
          <p:cNvPicPr>
            <a:picLocks/>
          </p:cNvPicPr>
          <p:nvPr/>
        </p:nvPicPr>
        <p:blipFill rotWithShape="1">
          <a:blip r:embed="rId3">
            <a:alphaModFix amt="71000"/>
          </a:blip>
          <a:srcRect l="29759" t="-9786" b="11071"/>
          <a:stretch/>
        </p:blipFill>
        <p:spPr>
          <a:xfrm>
            <a:off x="924964" y="3172096"/>
            <a:ext cx="13719870" cy="18758581"/>
          </a:xfrm>
          <a:prstGeom prst="rect">
            <a:avLst/>
          </a:prstGeom>
        </p:spPr>
      </p:pic>
      <p:grpSp>
        <p:nvGrpSpPr>
          <p:cNvPr id="52" name="Group 51">
            <a:extLst>
              <a:ext uri="{FF2B5EF4-FFF2-40B4-BE49-F238E27FC236}">
                <a16:creationId xmlns:a16="http://schemas.microsoft.com/office/drawing/2014/main" id="{8285ECA1-2A02-52D3-25D4-3666E1CD76D0}"/>
              </a:ext>
            </a:extLst>
          </p:cNvPr>
          <p:cNvGrpSpPr/>
          <p:nvPr/>
        </p:nvGrpSpPr>
        <p:grpSpPr>
          <a:xfrm>
            <a:off x="15029294" y="5032767"/>
            <a:ext cx="13683688" cy="11932095"/>
            <a:chOff x="15085108" y="-1865475"/>
            <a:chExt cx="13681172" cy="10808074"/>
          </a:xfrm>
        </p:grpSpPr>
        <p:pic>
          <p:nvPicPr>
            <p:cNvPr id="53" name="Picture 52" descr="A picture containing outdoor, beach&#10;&#10;Description automatically generated">
              <a:extLst>
                <a:ext uri="{FF2B5EF4-FFF2-40B4-BE49-F238E27FC236}">
                  <a16:creationId xmlns:a16="http://schemas.microsoft.com/office/drawing/2014/main" id="{6817F403-EEA8-85DB-1637-1C8E8FF6B9AF}"/>
                </a:ext>
              </a:extLst>
            </p:cNvPr>
            <p:cNvPicPr>
              <a:picLocks noChangeAspect="1"/>
            </p:cNvPicPr>
            <p:nvPr/>
          </p:nvPicPr>
          <p:blipFill rotWithShape="1">
            <a:blip r:embed="rId4">
              <a:alphaModFix amt="71000"/>
            </a:blip>
            <a:srcRect l="29759" t="1" b="40806"/>
            <a:stretch/>
          </p:blipFill>
          <p:spPr>
            <a:xfrm>
              <a:off x="15085108" y="-1865475"/>
              <a:ext cx="13681172" cy="10808074"/>
            </a:xfrm>
            <a:prstGeom prst="rect">
              <a:avLst/>
            </a:prstGeom>
          </p:spPr>
        </p:pic>
        <p:sp>
          <p:nvSpPr>
            <p:cNvPr id="54" name="TextBox 53">
              <a:extLst>
                <a:ext uri="{FF2B5EF4-FFF2-40B4-BE49-F238E27FC236}">
                  <a16:creationId xmlns:a16="http://schemas.microsoft.com/office/drawing/2014/main" id="{48B3952A-D978-B69D-8FC3-3AD19FD2CD0E}"/>
                </a:ext>
              </a:extLst>
            </p:cNvPr>
            <p:cNvSpPr txBox="1"/>
            <p:nvPr/>
          </p:nvSpPr>
          <p:spPr>
            <a:xfrm>
              <a:off x="15450943" y="-1543914"/>
              <a:ext cx="8773619" cy="716086"/>
            </a:xfrm>
            <a:prstGeom prst="rect">
              <a:avLst/>
            </a:prstGeom>
            <a:noFill/>
          </p:spPr>
          <p:txBody>
            <a:bodyPr wrap="square" rtlCol="0">
              <a:spAutoFit/>
            </a:bodyPr>
            <a:lstStyle>
              <a:defPPr>
                <a:defRPr lang="en-US"/>
              </a:defPPr>
            </a:lstStyle>
            <a:p>
              <a:r>
                <a:rPr lang="en-CA" sz="4000" b="1" dirty="0">
                  <a:latin typeface="CMU Serif Roman" panose="02000603000000000000" pitchFamily="2" charset="0"/>
                  <a:ea typeface="CMU Serif Roman" panose="02000603000000000000" pitchFamily="2" charset="0"/>
                  <a:cs typeface="CMU Serif Roman" panose="02000603000000000000" pitchFamily="2" charset="0"/>
                </a:rPr>
                <a:t>From perfect tracers to Microplastics</a:t>
              </a:r>
            </a:p>
          </p:txBody>
        </p:sp>
      </p:grpSp>
      <p:grpSp>
        <p:nvGrpSpPr>
          <p:cNvPr id="63" name="Group 62">
            <a:extLst>
              <a:ext uri="{FF2B5EF4-FFF2-40B4-BE49-F238E27FC236}">
                <a16:creationId xmlns:a16="http://schemas.microsoft.com/office/drawing/2014/main" id="{0F72F0F2-A584-F1D6-1A73-57E404C197A8}"/>
              </a:ext>
            </a:extLst>
          </p:cNvPr>
          <p:cNvGrpSpPr/>
          <p:nvPr/>
        </p:nvGrpSpPr>
        <p:grpSpPr>
          <a:xfrm>
            <a:off x="29200700" y="3207112"/>
            <a:ext cx="13688716" cy="19224978"/>
            <a:chOff x="29247387" y="2885822"/>
            <a:chExt cx="13688716" cy="22148452"/>
          </a:xfrm>
        </p:grpSpPr>
        <p:sp>
          <p:nvSpPr>
            <p:cNvPr id="32" name="Rectangle 31">
              <a:extLst>
                <a:ext uri="{FF2B5EF4-FFF2-40B4-BE49-F238E27FC236}">
                  <a16:creationId xmlns:a16="http://schemas.microsoft.com/office/drawing/2014/main" id="{51D51264-F4F0-1C7B-C558-400FC8F561FC}"/>
                </a:ext>
              </a:extLst>
            </p:cNvPr>
            <p:cNvSpPr/>
            <p:nvPr/>
          </p:nvSpPr>
          <p:spPr>
            <a:xfrm>
              <a:off x="29254427" y="5017459"/>
              <a:ext cx="13681676" cy="20016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2" name="Picture 21" descr="A picture containing outdoor, beach&#10;&#10;Description automatically generated">
              <a:extLst>
                <a:ext uri="{FF2B5EF4-FFF2-40B4-BE49-F238E27FC236}">
                  <a16:creationId xmlns:a16="http://schemas.microsoft.com/office/drawing/2014/main" id="{1A8CA184-DFFA-8B8E-6BA3-09E3982679A9}"/>
                </a:ext>
              </a:extLst>
            </p:cNvPr>
            <p:cNvPicPr>
              <a:picLocks noChangeAspect="1"/>
            </p:cNvPicPr>
            <p:nvPr/>
          </p:nvPicPr>
          <p:blipFill rotWithShape="1">
            <a:blip r:embed="rId4">
              <a:alphaModFix amt="71000"/>
            </a:blip>
            <a:srcRect l="29759" t="-9785" b="9785"/>
            <a:stretch/>
          </p:blipFill>
          <p:spPr>
            <a:xfrm>
              <a:off x="29247387" y="2885822"/>
              <a:ext cx="13677485" cy="22148452"/>
            </a:xfrm>
            <a:prstGeom prst="rect">
              <a:avLst/>
            </a:prstGeom>
          </p:spPr>
        </p:pic>
      </p:grpSp>
      <p:pic>
        <p:nvPicPr>
          <p:cNvPr id="8" name="Picture 7" descr="A black and white logo&#10;&#10;Description automatically generated with medium confidence">
            <a:extLst>
              <a:ext uri="{FF2B5EF4-FFF2-40B4-BE49-F238E27FC236}">
                <a16:creationId xmlns:a16="http://schemas.microsoft.com/office/drawing/2014/main" id="{90A99A52-5070-ECEE-06CA-8B4FD0C0B71B}"/>
              </a:ext>
            </a:extLst>
          </p:cNvPr>
          <p:cNvPicPr>
            <a:picLocks noChangeAspect="1"/>
          </p:cNvPicPr>
          <p:nvPr/>
        </p:nvPicPr>
        <p:blipFill>
          <a:blip r:embed="rId5"/>
          <a:stretch>
            <a:fillRect/>
          </a:stretch>
        </p:blipFill>
        <p:spPr>
          <a:xfrm>
            <a:off x="1102797" y="1265607"/>
            <a:ext cx="2287519" cy="3119343"/>
          </a:xfrm>
          <a:prstGeom prst="rect">
            <a:avLst/>
          </a:prstGeom>
        </p:spPr>
      </p:pic>
      <p:sp>
        <p:nvSpPr>
          <p:cNvPr id="2" name="TextBox 1">
            <a:extLst>
              <a:ext uri="{FF2B5EF4-FFF2-40B4-BE49-F238E27FC236}">
                <a16:creationId xmlns:a16="http://schemas.microsoft.com/office/drawing/2014/main" id="{2A5222AE-03D7-D88D-0370-DADF7787470A}"/>
              </a:ext>
            </a:extLst>
          </p:cNvPr>
          <p:cNvSpPr txBox="1"/>
          <p:nvPr/>
        </p:nvSpPr>
        <p:spPr>
          <a:xfrm>
            <a:off x="4845571" y="726182"/>
            <a:ext cx="31199487" cy="1538883"/>
          </a:xfrm>
          <a:prstGeom prst="rect">
            <a:avLst/>
          </a:prstGeom>
          <a:noFill/>
        </p:spPr>
        <p:txBody>
          <a:bodyPr wrap="square" rtlCol="0">
            <a:spAutoFit/>
          </a:bodyPr>
          <a:lstStyle/>
          <a:p>
            <a:r>
              <a:rPr lang="en-CA" sz="9400" b="1" spc="-300" dirty="0">
                <a:solidFill>
                  <a:schemeClr val="bg1"/>
                </a:solidFill>
                <a:latin typeface="CMU Serif" panose="02000603000000000000" pitchFamily="2" charset="0"/>
                <a:ea typeface="CMU Serif" panose="02000603000000000000" pitchFamily="2" charset="0"/>
                <a:cs typeface="CMU Serif" panose="02000603000000000000" pitchFamily="2" charset="0"/>
              </a:rPr>
              <a:t>Modeling PET microfibres dynamics in the Salish Sea.</a:t>
            </a:r>
          </a:p>
        </p:txBody>
      </p:sp>
      <p:pic>
        <p:nvPicPr>
          <p:cNvPr id="5" name="Picture 4">
            <a:extLst>
              <a:ext uri="{FF2B5EF4-FFF2-40B4-BE49-F238E27FC236}">
                <a16:creationId xmlns:a16="http://schemas.microsoft.com/office/drawing/2014/main" id="{25A02116-78B5-8C34-C03E-BC79D7431014}"/>
              </a:ext>
            </a:extLst>
          </p:cNvPr>
          <p:cNvPicPr>
            <a:picLocks noChangeAspect="1"/>
          </p:cNvPicPr>
          <p:nvPr/>
        </p:nvPicPr>
        <p:blipFill>
          <a:blip r:embed="rId6"/>
          <a:stretch>
            <a:fillRect/>
          </a:stretch>
        </p:blipFill>
        <p:spPr>
          <a:xfrm>
            <a:off x="37686002" y="1533209"/>
            <a:ext cx="4859124" cy="2366182"/>
          </a:xfrm>
          <a:prstGeom prst="rect">
            <a:avLst/>
          </a:prstGeom>
        </p:spPr>
      </p:pic>
      <p:sp>
        <p:nvSpPr>
          <p:cNvPr id="6" name="TextBox 5">
            <a:extLst>
              <a:ext uri="{FF2B5EF4-FFF2-40B4-BE49-F238E27FC236}">
                <a16:creationId xmlns:a16="http://schemas.microsoft.com/office/drawing/2014/main" id="{D732DF40-FAA8-7858-495F-09322185ACE1}"/>
              </a:ext>
            </a:extLst>
          </p:cNvPr>
          <p:cNvSpPr txBox="1"/>
          <p:nvPr/>
        </p:nvSpPr>
        <p:spPr>
          <a:xfrm>
            <a:off x="6169370" y="2562530"/>
            <a:ext cx="14036867" cy="1107996"/>
          </a:xfrm>
          <a:prstGeom prst="rect">
            <a:avLst/>
          </a:prstGeom>
          <a:noFill/>
        </p:spPr>
        <p:txBody>
          <a:bodyPr wrap="square" rtlCol="0">
            <a:spAutoFit/>
          </a:bodyPr>
          <a:lstStyle>
            <a:defPPr>
              <a:defRPr lang="en-US"/>
            </a:defPPr>
          </a:lstStyle>
          <a:p>
            <a:r>
              <a:rPr lang="en-CA" sz="6600" dirty="0">
                <a:solidFill>
                  <a:schemeClr val="bg1"/>
                </a:solidFill>
                <a:latin typeface="CMU Serif Roman" panose="02000603000000000000" pitchFamily="2" charset="0"/>
                <a:ea typeface="CMU Serif Roman" panose="02000603000000000000" pitchFamily="2" charset="0"/>
                <a:cs typeface="CMU Serif Roman" panose="02000603000000000000" pitchFamily="2" charset="0"/>
              </a:rPr>
              <a:t>Jose Valentí, Susan E. Allen.</a:t>
            </a:r>
          </a:p>
        </p:txBody>
      </p:sp>
      <p:sp>
        <p:nvSpPr>
          <p:cNvPr id="9" name="TextBox 8">
            <a:extLst>
              <a:ext uri="{FF2B5EF4-FFF2-40B4-BE49-F238E27FC236}">
                <a16:creationId xmlns:a16="http://schemas.microsoft.com/office/drawing/2014/main" id="{EE254890-DB8D-8B96-2319-788A2EEE50BA}"/>
              </a:ext>
            </a:extLst>
          </p:cNvPr>
          <p:cNvSpPr txBox="1"/>
          <p:nvPr/>
        </p:nvSpPr>
        <p:spPr>
          <a:xfrm>
            <a:off x="678595" y="31317098"/>
            <a:ext cx="14036867" cy="1107996"/>
          </a:xfrm>
          <a:prstGeom prst="rect">
            <a:avLst/>
          </a:prstGeom>
          <a:noFill/>
        </p:spPr>
        <p:txBody>
          <a:bodyPr wrap="square" rtlCol="0">
            <a:spAutoFit/>
          </a:bodyPr>
          <a:lstStyle>
            <a:defPPr>
              <a:defRPr lang="en-US"/>
            </a:defPPr>
          </a:lstStyle>
          <a:p>
            <a:r>
              <a:rPr lang="en-CA" sz="6600" dirty="0">
                <a:solidFill>
                  <a:schemeClr val="bg1"/>
                </a:solidFill>
                <a:ea typeface="CMU Bright Roman" panose="02000603000000000000" pitchFamily="2" charset="0"/>
                <a:cs typeface="CMU Bright Roman" panose="02000603000000000000" pitchFamily="2" charset="0"/>
              </a:rPr>
              <a:t>Email: </a:t>
            </a:r>
            <a:r>
              <a:rPr lang="en-CA" sz="6600" dirty="0" err="1">
                <a:solidFill>
                  <a:schemeClr val="bg1"/>
                </a:solidFill>
                <a:ea typeface="CMU Bright Roman" panose="02000603000000000000" pitchFamily="2" charset="0"/>
                <a:cs typeface="CMU Bright Roman" panose="02000603000000000000" pitchFamily="2" charset="0"/>
              </a:rPr>
              <a:t>jvalenti@eoas.ubc.ca</a:t>
            </a:r>
            <a:endParaRPr lang="en-CA" sz="6600" dirty="0">
              <a:solidFill>
                <a:schemeClr val="bg1"/>
              </a:solidFill>
              <a:ea typeface="CMU Bright Roman" panose="02000603000000000000" pitchFamily="2" charset="0"/>
              <a:cs typeface="CMU Bright Roman" panose="02000603000000000000" pitchFamily="2" charset="0"/>
            </a:endParaRPr>
          </a:p>
        </p:txBody>
      </p:sp>
      <p:grpSp>
        <p:nvGrpSpPr>
          <p:cNvPr id="38" name="Group 37">
            <a:extLst>
              <a:ext uri="{FF2B5EF4-FFF2-40B4-BE49-F238E27FC236}">
                <a16:creationId xmlns:a16="http://schemas.microsoft.com/office/drawing/2014/main" id="{2E2E9505-9965-AFD4-89DB-A671B9375286}"/>
              </a:ext>
            </a:extLst>
          </p:cNvPr>
          <p:cNvGrpSpPr/>
          <p:nvPr/>
        </p:nvGrpSpPr>
        <p:grpSpPr>
          <a:xfrm>
            <a:off x="14991378" y="17493893"/>
            <a:ext cx="13683688" cy="13580483"/>
            <a:chOff x="15142927" y="4909659"/>
            <a:chExt cx="13641415" cy="12286089"/>
          </a:xfrm>
        </p:grpSpPr>
        <p:pic>
          <p:nvPicPr>
            <p:cNvPr id="36" name="Picture 35" descr="A picture containing outdoor, beach&#10;&#10;Description automatically generated">
              <a:extLst>
                <a:ext uri="{FF2B5EF4-FFF2-40B4-BE49-F238E27FC236}">
                  <a16:creationId xmlns:a16="http://schemas.microsoft.com/office/drawing/2014/main" id="{A1A425DD-F1C6-461B-BA74-388A7E2C7415}"/>
                </a:ext>
              </a:extLst>
            </p:cNvPr>
            <p:cNvPicPr>
              <a:picLocks noChangeAspect="1"/>
            </p:cNvPicPr>
            <p:nvPr/>
          </p:nvPicPr>
          <p:blipFill rotWithShape="1">
            <a:blip r:embed="rId4">
              <a:alphaModFix amt="71000"/>
            </a:blip>
            <a:srcRect l="29759" b="44528"/>
            <a:stretch/>
          </p:blipFill>
          <p:spPr>
            <a:xfrm>
              <a:off x="15142927" y="4909659"/>
              <a:ext cx="13641415" cy="12286089"/>
            </a:xfrm>
            <a:prstGeom prst="rect">
              <a:avLst/>
            </a:prstGeom>
          </p:spPr>
        </p:pic>
        <p:sp>
          <p:nvSpPr>
            <p:cNvPr id="17" name="TextBox 16">
              <a:extLst>
                <a:ext uri="{FF2B5EF4-FFF2-40B4-BE49-F238E27FC236}">
                  <a16:creationId xmlns:a16="http://schemas.microsoft.com/office/drawing/2014/main" id="{A0BB2F0E-955B-1045-E0E5-222AF42E1E66}"/>
                </a:ext>
              </a:extLst>
            </p:cNvPr>
            <p:cNvSpPr txBox="1"/>
            <p:nvPr/>
          </p:nvSpPr>
          <p:spPr>
            <a:xfrm>
              <a:off x="18510433" y="5139745"/>
              <a:ext cx="7210928" cy="714462"/>
            </a:xfrm>
            <a:prstGeom prst="rect">
              <a:avLst/>
            </a:prstGeom>
            <a:noFill/>
          </p:spPr>
          <p:txBody>
            <a:bodyPr wrap="square" rtlCol="0">
              <a:spAutoFit/>
            </a:bodyPr>
            <a:lstStyle>
              <a:defPPr>
                <a:defRPr lang="en-US"/>
              </a:defPPr>
            </a:lstStyle>
            <a:p>
              <a:r>
                <a:rPr lang="en-CA" sz="4000" b="1" dirty="0">
                  <a:latin typeface="CMU Serif Roman" panose="02000603000000000000" pitchFamily="2" charset="0"/>
                  <a:ea typeface="CMU Serif Roman" panose="02000603000000000000" pitchFamily="2" charset="0"/>
                  <a:cs typeface="CMU Serif Roman" panose="02000603000000000000" pitchFamily="2" charset="0"/>
                </a:rPr>
                <a:t>Approximating PET Sources </a:t>
              </a:r>
            </a:p>
          </p:txBody>
        </p:sp>
      </p:grpSp>
      <p:grpSp>
        <p:nvGrpSpPr>
          <p:cNvPr id="43" name="Group 42">
            <a:extLst>
              <a:ext uri="{FF2B5EF4-FFF2-40B4-BE49-F238E27FC236}">
                <a16:creationId xmlns:a16="http://schemas.microsoft.com/office/drawing/2014/main" id="{6679635B-5358-804C-0DA9-A04243C136E3}"/>
              </a:ext>
            </a:extLst>
          </p:cNvPr>
          <p:cNvGrpSpPr/>
          <p:nvPr/>
        </p:nvGrpSpPr>
        <p:grpSpPr>
          <a:xfrm>
            <a:off x="15174549" y="18755966"/>
            <a:ext cx="13500517" cy="7597429"/>
            <a:chOff x="15711779" y="13931093"/>
            <a:chExt cx="11291843" cy="6354495"/>
          </a:xfrm>
        </p:grpSpPr>
        <p:sp>
          <p:nvSpPr>
            <p:cNvPr id="42" name="Rectangle 41">
              <a:extLst>
                <a:ext uri="{FF2B5EF4-FFF2-40B4-BE49-F238E27FC236}">
                  <a16:creationId xmlns:a16="http://schemas.microsoft.com/office/drawing/2014/main" id="{0B66BA43-103D-0251-85B3-F253C409F1B6}"/>
                </a:ext>
              </a:extLst>
            </p:cNvPr>
            <p:cNvSpPr/>
            <p:nvPr/>
          </p:nvSpPr>
          <p:spPr>
            <a:xfrm>
              <a:off x="15711779" y="13931093"/>
              <a:ext cx="11291843" cy="6354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38" descr="Map&#10;&#10;Description automatically generated">
              <a:extLst>
                <a:ext uri="{FF2B5EF4-FFF2-40B4-BE49-F238E27FC236}">
                  <a16:creationId xmlns:a16="http://schemas.microsoft.com/office/drawing/2014/main" id="{5739F9EE-64C2-D756-0D7B-3F4B07A803AE}"/>
                </a:ext>
              </a:extLst>
            </p:cNvPr>
            <p:cNvPicPr>
              <a:picLocks noChangeAspect="1"/>
            </p:cNvPicPr>
            <p:nvPr/>
          </p:nvPicPr>
          <p:blipFill>
            <a:blip r:embed="rId7"/>
            <a:stretch>
              <a:fillRect/>
            </a:stretch>
          </p:blipFill>
          <p:spPr>
            <a:xfrm>
              <a:off x="15774169" y="14063330"/>
              <a:ext cx="3629231" cy="6018724"/>
            </a:xfrm>
            <a:prstGeom prst="rect">
              <a:avLst/>
            </a:prstGeom>
          </p:spPr>
        </p:pic>
        <p:pic>
          <p:nvPicPr>
            <p:cNvPr id="40" name="Picture 39" descr="Map&#10;&#10;Description automatically generated">
              <a:extLst>
                <a:ext uri="{FF2B5EF4-FFF2-40B4-BE49-F238E27FC236}">
                  <a16:creationId xmlns:a16="http://schemas.microsoft.com/office/drawing/2014/main" id="{304A388D-9AD2-3D51-C121-754256AFD24D}"/>
                </a:ext>
              </a:extLst>
            </p:cNvPr>
            <p:cNvPicPr>
              <a:picLocks noChangeAspect="1"/>
            </p:cNvPicPr>
            <p:nvPr/>
          </p:nvPicPr>
          <p:blipFill>
            <a:blip r:embed="rId8"/>
            <a:stretch>
              <a:fillRect/>
            </a:stretch>
          </p:blipFill>
          <p:spPr>
            <a:xfrm>
              <a:off x="23261502" y="14081520"/>
              <a:ext cx="3629230" cy="6018723"/>
            </a:xfrm>
            <a:prstGeom prst="rect">
              <a:avLst/>
            </a:prstGeom>
          </p:spPr>
        </p:pic>
        <p:pic>
          <p:nvPicPr>
            <p:cNvPr id="41" name="Picture 40" descr="Map&#10;&#10;Description automatically generated">
              <a:extLst>
                <a:ext uri="{FF2B5EF4-FFF2-40B4-BE49-F238E27FC236}">
                  <a16:creationId xmlns:a16="http://schemas.microsoft.com/office/drawing/2014/main" id="{03E8B9F0-BEBC-6A94-E290-88523063B2B7}"/>
                </a:ext>
              </a:extLst>
            </p:cNvPr>
            <p:cNvPicPr>
              <a:picLocks noChangeAspect="1"/>
            </p:cNvPicPr>
            <p:nvPr/>
          </p:nvPicPr>
          <p:blipFill>
            <a:blip r:embed="rId9"/>
            <a:stretch>
              <a:fillRect/>
            </a:stretch>
          </p:blipFill>
          <p:spPr>
            <a:xfrm>
              <a:off x="19341010" y="14045142"/>
              <a:ext cx="4033382" cy="6055101"/>
            </a:xfrm>
            <a:prstGeom prst="rect">
              <a:avLst/>
            </a:prstGeom>
          </p:spPr>
        </p:pic>
      </p:grpSp>
      <p:pic>
        <p:nvPicPr>
          <p:cNvPr id="45" name="Picture 44" descr="Map&#10;&#10;Description automatically generated">
            <a:extLst>
              <a:ext uri="{FF2B5EF4-FFF2-40B4-BE49-F238E27FC236}">
                <a16:creationId xmlns:a16="http://schemas.microsoft.com/office/drawing/2014/main" id="{FD6B5CDD-E5BD-78B5-B130-ACE32949B6A4}"/>
              </a:ext>
            </a:extLst>
          </p:cNvPr>
          <p:cNvPicPr>
            <a:picLocks noChangeAspect="1"/>
          </p:cNvPicPr>
          <p:nvPr/>
        </p:nvPicPr>
        <p:blipFill>
          <a:blip r:embed="rId10"/>
          <a:stretch>
            <a:fillRect/>
          </a:stretch>
        </p:blipFill>
        <p:spPr>
          <a:xfrm>
            <a:off x="7665786" y="14055747"/>
            <a:ext cx="6772144" cy="7372732"/>
          </a:xfrm>
          <a:prstGeom prst="rect">
            <a:avLst/>
          </a:prstGeom>
        </p:spPr>
      </p:pic>
      <p:pic>
        <p:nvPicPr>
          <p:cNvPr id="48" name="Picture 47">
            <a:extLst>
              <a:ext uri="{FF2B5EF4-FFF2-40B4-BE49-F238E27FC236}">
                <a16:creationId xmlns:a16="http://schemas.microsoft.com/office/drawing/2014/main" id="{20A442B3-244A-9B65-CF25-8CFCE94A2A3D}"/>
              </a:ext>
            </a:extLst>
          </p:cNvPr>
          <p:cNvPicPr>
            <a:picLocks noChangeAspect="1"/>
          </p:cNvPicPr>
          <p:nvPr/>
        </p:nvPicPr>
        <p:blipFill>
          <a:blip r:embed="rId11"/>
          <a:stretch>
            <a:fillRect/>
          </a:stretch>
        </p:blipFill>
        <p:spPr>
          <a:xfrm>
            <a:off x="29758649" y="6019736"/>
            <a:ext cx="7411711" cy="8624537"/>
          </a:xfrm>
          <a:prstGeom prst="rect">
            <a:avLst/>
          </a:prstGeom>
        </p:spPr>
      </p:pic>
      <p:sp>
        <p:nvSpPr>
          <p:cNvPr id="49" name="TextBox 48">
            <a:extLst>
              <a:ext uri="{FF2B5EF4-FFF2-40B4-BE49-F238E27FC236}">
                <a16:creationId xmlns:a16="http://schemas.microsoft.com/office/drawing/2014/main" id="{6CB389F1-E0AB-2148-FD6C-B68FFBC474CE}"/>
              </a:ext>
            </a:extLst>
          </p:cNvPr>
          <p:cNvSpPr txBox="1"/>
          <p:nvPr/>
        </p:nvSpPr>
        <p:spPr>
          <a:xfrm>
            <a:off x="31664210" y="5289843"/>
            <a:ext cx="8928283" cy="707886"/>
          </a:xfrm>
          <a:prstGeom prst="rect">
            <a:avLst/>
          </a:prstGeom>
          <a:noFill/>
        </p:spPr>
        <p:txBody>
          <a:bodyPr wrap="square" rtlCol="0">
            <a:spAutoFit/>
          </a:bodyPr>
          <a:lstStyle>
            <a:defPPr>
              <a:defRPr lang="en-US"/>
            </a:defPPr>
          </a:lstStyle>
          <a:p>
            <a:r>
              <a:rPr lang="en-CA" sz="4000" b="1" dirty="0">
                <a:latin typeface="CMU Serif Roman" panose="02000603000000000000" pitchFamily="2" charset="0"/>
                <a:ea typeface="CMU Serif Roman" panose="02000603000000000000" pitchFamily="2" charset="0"/>
                <a:cs typeface="CMU Serif Roman" panose="02000603000000000000" pitchFamily="2" charset="0"/>
              </a:rPr>
              <a:t>Surface estimations and Accumulation</a:t>
            </a:r>
          </a:p>
        </p:txBody>
      </p:sp>
      <p:sp>
        <p:nvSpPr>
          <p:cNvPr id="50" name="TextBox 49">
            <a:extLst>
              <a:ext uri="{FF2B5EF4-FFF2-40B4-BE49-F238E27FC236}">
                <a16:creationId xmlns:a16="http://schemas.microsoft.com/office/drawing/2014/main" id="{4A3951E0-94E5-DB67-A3AF-7BB5B0137249}"/>
              </a:ext>
            </a:extLst>
          </p:cNvPr>
          <p:cNvSpPr txBox="1"/>
          <p:nvPr/>
        </p:nvSpPr>
        <p:spPr>
          <a:xfrm>
            <a:off x="6905901" y="5289843"/>
            <a:ext cx="2053463" cy="707886"/>
          </a:xfrm>
          <a:prstGeom prst="rect">
            <a:avLst/>
          </a:prstGeom>
          <a:noFill/>
        </p:spPr>
        <p:txBody>
          <a:bodyPr wrap="square" rtlCol="0">
            <a:spAutoFit/>
          </a:bodyPr>
          <a:lstStyle>
            <a:defPPr>
              <a:defRPr lang="en-US"/>
            </a:defPPr>
          </a:lstStyle>
          <a:p>
            <a:r>
              <a:rPr lang="en-CA" sz="4000" b="1" dirty="0">
                <a:latin typeface="CMU Serif Roman" panose="02000603000000000000" pitchFamily="2" charset="0"/>
                <a:ea typeface="CMU Serif Roman" panose="02000603000000000000" pitchFamily="2" charset="0"/>
                <a:cs typeface="CMU Serif Roman" panose="02000603000000000000" pitchFamily="2" charset="0"/>
              </a:rPr>
              <a:t>Models</a:t>
            </a:r>
          </a:p>
        </p:txBody>
      </p:sp>
      <p:pic>
        <p:nvPicPr>
          <p:cNvPr id="18" name="Picture 17">
            <a:extLst>
              <a:ext uri="{FF2B5EF4-FFF2-40B4-BE49-F238E27FC236}">
                <a16:creationId xmlns:a16="http://schemas.microsoft.com/office/drawing/2014/main" id="{C6D588F4-6582-B96F-5195-D6DBD934B187}"/>
              </a:ext>
            </a:extLst>
          </p:cNvPr>
          <p:cNvPicPr>
            <a:picLocks noChangeAspect="1"/>
          </p:cNvPicPr>
          <p:nvPr/>
        </p:nvPicPr>
        <p:blipFill>
          <a:blip r:embed="rId12"/>
          <a:stretch>
            <a:fillRect/>
          </a:stretch>
        </p:blipFill>
        <p:spPr>
          <a:xfrm>
            <a:off x="7654598" y="6075423"/>
            <a:ext cx="6824340" cy="7591735"/>
          </a:xfrm>
          <a:prstGeom prst="rect">
            <a:avLst/>
          </a:prstGeom>
        </p:spPr>
      </p:pic>
      <p:sp>
        <p:nvSpPr>
          <p:cNvPr id="30" name="Rectangle 29">
            <a:extLst>
              <a:ext uri="{FF2B5EF4-FFF2-40B4-BE49-F238E27FC236}">
                <a16:creationId xmlns:a16="http://schemas.microsoft.com/office/drawing/2014/main" id="{0C4C8131-9567-8B67-0753-E4304C6EBBCC}"/>
              </a:ext>
            </a:extLst>
          </p:cNvPr>
          <p:cNvSpPr/>
          <p:nvPr/>
        </p:nvSpPr>
        <p:spPr>
          <a:xfrm>
            <a:off x="15186006" y="6503786"/>
            <a:ext cx="7681746" cy="525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descr="Chart&#10;&#10;Description automatically generated">
            <a:extLst>
              <a:ext uri="{FF2B5EF4-FFF2-40B4-BE49-F238E27FC236}">
                <a16:creationId xmlns:a16="http://schemas.microsoft.com/office/drawing/2014/main" id="{75E96D47-6033-2A27-0F82-9C4BD22283FC}"/>
              </a:ext>
            </a:extLst>
          </p:cNvPr>
          <p:cNvPicPr>
            <a:picLocks noChangeAspect="1"/>
          </p:cNvPicPr>
          <p:nvPr/>
        </p:nvPicPr>
        <p:blipFill>
          <a:blip r:embed="rId13"/>
          <a:stretch>
            <a:fillRect/>
          </a:stretch>
        </p:blipFill>
        <p:spPr>
          <a:xfrm>
            <a:off x="15169134" y="6565005"/>
            <a:ext cx="7681746" cy="4817991"/>
          </a:xfrm>
          <a:prstGeom prst="rect">
            <a:avLst/>
          </a:prstGeom>
        </p:spPr>
      </p:pic>
      <p:sp>
        <p:nvSpPr>
          <p:cNvPr id="69" name="Rectangle 68">
            <a:extLst>
              <a:ext uri="{FF2B5EF4-FFF2-40B4-BE49-F238E27FC236}">
                <a16:creationId xmlns:a16="http://schemas.microsoft.com/office/drawing/2014/main" id="{DEC12B9A-8614-927E-50CA-A6E644F47C75}"/>
              </a:ext>
            </a:extLst>
          </p:cNvPr>
          <p:cNvSpPr/>
          <p:nvPr/>
        </p:nvSpPr>
        <p:spPr>
          <a:xfrm>
            <a:off x="29775522" y="14507426"/>
            <a:ext cx="7411710" cy="7379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a:extLst>
              <a:ext uri="{FF2B5EF4-FFF2-40B4-BE49-F238E27FC236}">
                <a16:creationId xmlns:a16="http://schemas.microsoft.com/office/drawing/2014/main" id="{5C7965C5-E96C-9662-B10D-267F61C98971}"/>
              </a:ext>
            </a:extLst>
          </p:cNvPr>
          <p:cNvSpPr/>
          <p:nvPr/>
        </p:nvSpPr>
        <p:spPr>
          <a:xfrm>
            <a:off x="992360" y="22130732"/>
            <a:ext cx="13621210" cy="89436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5" name="Picture 64" descr="A picture containing outdoor, beach&#10;&#10;Description automatically generated">
            <a:extLst>
              <a:ext uri="{FF2B5EF4-FFF2-40B4-BE49-F238E27FC236}">
                <a16:creationId xmlns:a16="http://schemas.microsoft.com/office/drawing/2014/main" id="{7E73BE87-0A13-1E9D-C821-C55C51ACB2F9}"/>
              </a:ext>
            </a:extLst>
          </p:cNvPr>
          <p:cNvPicPr>
            <a:picLocks noChangeAspect="1"/>
          </p:cNvPicPr>
          <p:nvPr/>
        </p:nvPicPr>
        <p:blipFill rotWithShape="1">
          <a:blip r:embed="rId4">
            <a:alphaModFix amt="71000"/>
          </a:blip>
          <a:srcRect l="30193" t="40391" r="-434" b="23079"/>
          <a:stretch/>
        </p:blipFill>
        <p:spPr>
          <a:xfrm>
            <a:off x="1014894" y="22157734"/>
            <a:ext cx="13677485" cy="8943643"/>
          </a:xfrm>
          <a:prstGeom prst="rect">
            <a:avLst/>
          </a:prstGeom>
        </p:spPr>
      </p:pic>
      <p:sp>
        <p:nvSpPr>
          <p:cNvPr id="66" name="TextBox 65">
            <a:extLst>
              <a:ext uri="{FF2B5EF4-FFF2-40B4-BE49-F238E27FC236}">
                <a16:creationId xmlns:a16="http://schemas.microsoft.com/office/drawing/2014/main" id="{E3C86DC1-3367-BD00-0B4B-D9615866CDEE}"/>
              </a:ext>
            </a:extLst>
          </p:cNvPr>
          <p:cNvSpPr txBox="1"/>
          <p:nvPr/>
        </p:nvSpPr>
        <p:spPr>
          <a:xfrm>
            <a:off x="1123315" y="22368584"/>
            <a:ext cx="8826751" cy="707886"/>
          </a:xfrm>
          <a:prstGeom prst="rect">
            <a:avLst/>
          </a:prstGeom>
          <a:noFill/>
        </p:spPr>
        <p:txBody>
          <a:bodyPr wrap="square" rtlCol="0">
            <a:spAutoFit/>
          </a:bodyPr>
          <a:lstStyle>
            <a:defPPr>
              <a:defRPr lang="en-US"/>
            </a:defPPr>
          </a:lstStyle>
          <a:p>
            <a:r>
              <a:rPr lang="en-CA" sz="4000" b="1" dirty="0">
                <a:latin typeface="CMU Serif Roman" panose="02000603000000000000" pitchFamily="2" charset="0"/>
                <a:ea typeface="CMU Serif Roman" panose="02000603000000000000" pitchFamily="2" charset="0"/>
                <a:cs typeface="CMU Serif Roman" panose="02000603000000000000" pitchFamily="2" charset="0"/>
              </a:rPr>
              <a:t>Beaching and Temporal Variability</a:t>
            </a:r>
          </a:p>
        </p:txBody>
      </p:sp>
      <p:pic>
        <p:nvPicPr>
          <p:cNvPr id="70" name="Picture 69" descr="Chart&#10;&#10;Description automatically generated">
            <a:extLst>
              <a:ext uri="{FF2B5EF4-FFF2-40B4-BE49-F238E27FC236}">
                <a16:creationId xmlns:a16="http://schemas.microsoft.com/office/drawing/2014/main" id="{14D70A37-8ABD-BA0B-5A70-9F8D0DF0FA7E}"/>
              </a:ext>
            </a:extLst>
          </p:cNvPr>
          <p:cNvPicPr>
            <a:picLocks noChangeAspect="1"/>
          </p:cNvPicPr>
          <p:nvPr/>
        </p:nvPicPr>
        <p:blipFill rotWithShape="1">
          <a:blip r:embed="rId14"/>
          <a:srcRect l="34738" t="6556" r="33282" b="7073"/>
          <a:stretch/>
        </p:blipFill>
        <p:spPr>
          <a:xfrm>
            <a:off x="30169720" y="14640836"/>
            <a:ext cx="6868327" cy="7238835"/>
          </a:xfrm>
          <a:prstGeom prst="rect">
            <a:avLst/>
          </a:prstGeom>
        </p:spPr>
      </p:pic>
      <p:grpSp>
        <p:nvGrpSpPr>
          <p:cNvPr id="85" name="Group 84">
            <a:extLst>
              <a:ext uri="{FF2B5EF4-FFF2-40B4-BE49-F238E27FC236}">
                <a16:creationId xmlns:a16="http://schemas.microsoft.com/office/drawing/2014/main" id="{DAEF3E66-C893-31A9-1E64-C41DDEF1DC83}"/>
              </a:ext>
            </a:extLst>
          </p:cNvPr>
          <p:cNvGrpSpPr/>
          <p:nvPr/>
        </p:nvGrpSpPr>
        <p:grpSpPr>
          <a:xfrm>
            <a:off x="1270611" y="23050971"/>
            <a:ext cx="12878994" cy="5042881"/>
            <a:chOff x="29621071" y="23859999"/>
            <a:chExt cx="12551193" cy="4914527"/>
          </a:xfrm>
        </p:grpSpPr>
        <p:sp>
          <p:nvSpPr>
            <p:cNvPr id="71" name="Rectangle 70">
              <a:extLst>
                <a:ext uri="{FF2B5EF4-FFF2-40B4-BE49-F238E27FC236}">
                  <a16:creationId xmlns:a16="http://schemas.microsoft.com/office/drawing/2014/main" id="{53F5C514-DC4C-CFD2-BC28-F6374CA8E7DD}"/>
                </a:ext>
              </a:extLst>
            </p:cNvPr>
            <p:cNvSpPr/>
            <p:nvPr/>
          </p:nvSpPr>
          <p:spPr>
            <a:xfrm>
              <a:off x="29621071" y="24284857"/>
              <a:ext cx="12551193" cy="448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3" name="Picture 72">
              <a:extLst>
                <a:ext uri="{FF2B5EF4-FFF2-40B4-BE49-F238E27FC236}">
                  <a16:creationId xmlns:a16="http://schemas.microsoft.com/office/drawing/2014/main" id="{B1BBB248-2F83-CED3-1A66-D35FE9C5DE59}"/>
                </a:ext>
              </a:extLst>
            </p:cNvPr>
            <p:cNvPicPr>
              <a:picLocks noChangeAspect="1"/>
            </p:cNvPicPr>
            <p:nvPr/>
          </p:nvPicPr>
          <p:blipFill>
            <a:blip r:embed="rId15"/>
            <a:stretch>
              <a:fillRect/>
            </a:stretch>
          </p:blipFill>
          <p:spPr>
            <a:xfrm>
              <a:off x="34136867" y="23859999"/>
              <a:ext cx="8035397" cy="4630222"/>
            </a:xfrm>
            <a:prstGeom prst="rect">
              <a:avLst/>
            </a:prstGeom>
          </p:spPr>
        </p:pic>
        <p:pic>
          <p:nvPicPr>
            <p:cNvPr id="74" name="Picture 73" descr="Chart&#10;&#10;Description automatically generated">
              <a:extLst>
                <a:ext uri="{FF2B5EF4-FFF2-40B4-BE49-F238E27FC236}">
                  <a16:creationId xmlns:a16="http://schemas.microsoft.com/office/drawing/2014/main" id="{0D99D5CE-D57E-2265-A545-3BF9EC5DC100}"/>
                </a:ext>
              </a:extLst>
            </p:cNvPr>
            <p:cNvPicPr>
              <a:picLocks noChangeAspect="1"/>
            </p:cNvPicPr>
            <p:nvPr/>
          </p:nvPicPr>
          <p:blipFill rotWithShape="1">
            <a:blip r:embed="rId14"/>
            <a:srcRect l="67616" t="6556" b="7073"/>
            <a:stretch/>
          </p:blipFill>
          <p:spPr>
            <a:xfrm>
              <a:off x="29621071" y="23859999"/>
              <a:ext cx="5084016" cy="4914527"/>
            </a:xfrm>
            <a:prstGeom prst="rect">
              <a:avLst/>
            </a:prstGeom>
          </p:spPr>
        </p:pic>
      </p:grpSp>
      <p:pic>
        <p:nvPicPr>
          <p:cNvPr id="76" name="Picture 75">
            <a:extLst>
              <a:ext uri="{FF2B5EF4-FFF2-40B4-BE49-F238E27FC236}">
                <a16:creationId xmlns:a16="http://schemas.microsoft.com/office/drawing/2014/main" id="{E479506F-677E-5722-5B35-27003A78FD16}"/>
              </a:ext>
            </a:extLst>
          </p:cNvPr>
          <p:cNvPicPr>
            <a:picLocks noChangeAspect="1"/>
          </p:cNvPicPr>
          <p:nvPr/>
        </p:nvPicPr>
        <p:blipFill>
          <a:blip r:embed="rId16"/>
          <a:stretch>
            <a:fillRect/>
          </a:stretch>
        </p:blipFill>
        <p:spPr>
          <a:xfrm>
            <a:off x="1567059" y="5747945"/>
            <a:ext cx="4480036" cy="10584084"/>
          </a:xfrm>
          <a:prstGeom prst="rect">
            <a:avLst/>
          </a:prstGeom>
        </p:spPr>
      </p:pic>
      <p:pic>
        <p:nvPicPr>
          <p:cNvPr id="77" name="Picture 76" descr="Diagram&#10;&#10;Description automatically generated">
            <a:extLst>
              <a:ext uri="{FF2B5EF4-FFF2-40B4-BE49-F238E27FC236}">
                <a16:creationId xmlns:a16="http://schemas.microsoft.com/office/drawing/2014/main" id="{6D7ECDE8-F379-0C24-9512-E3D878568354}"/>
              </a:ext>
            </a:extLst>
          </p:cNvPr>
          <p:cNvPicPr>
            <a:picLocks noChangeAspect="1"/>
          </p:cNvPicPr>
          <p:nvPr/>
        </p:nvPicPr>
        <p:blipFill>
          <a:blip r:embed="rId17"/>
          <a:stretch>
            <a:fillRect/>
          </a:stretch>
        </p:blipFill>
        <p:spPr>
          <a:xfrm>
            <a:off x="22673199" y="6648111"/>
            <a:ext cx="6385940" cy="5252950"/>
          </a:xfrm>
          <a:prstGeom prst="rect">
            <a:avLst/>
          </a:prstGeom>
        </p:spPr>
      </p:pic>
      <p:sp>
        <p:nvSpPr>
          <p:cNvPr id="81" name="TextBox 80">
            <a:extLst>
              <a:ext uri="{FF2B5EF4-FFF2-40B4-BE49-F238E27FC236}">
                <a16:creationId xmlns:a16="http://schemas.microsoft.com/office/drawing/2014/main" id="{F856B04E-8548-0A59-EC8E-BC78227F9F72}"/>
              </a:ext>
            </a:extLst>
          </p:cNvPr>
          <p:cNvSpPr txBox="1"/>
          <p:nvPr/>
        </p:nvSpPr>
        <p:spPr>
          <a:xfrm>
            <a:off x="15299490" y="27187570"/>
            <a:ext cx="12813466" cy="3416320"/>
          </a:xfrm>
          <a:prstGeom prst="rect">
            <a:avLst/>
          </a:prstGeom>
          <a:noFill/>
        </p:spPr>
        <p:txBody>
          <a:bodyPr wrap="square" rtlCol="0">
            <a:spAutoFit/>
          </a:bodyPr>
          <a:lstStyle/>
          <a:p>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Figure 8: Sources of Polyester microfibres from household laundry in the Salish Sea.    (a) Municipalities with more than 20000 people inside Salish Sea watersheds. Size of the circles is proportional to the population of the municipalities. (b) River mouth locations and their watersheds in SalishSeaCast. Color indicates the different watersheds; blue circles shows the municipalities in the same way as in (a); and the circles indicate de location of the river mouths inside the model. (c) Polyester microfibers sources defined for our model. Size indicates the strength of the sources.</a:t>
            </a:r>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2" name="TextBox 81">
            <a:extLst>
              <a:ext uri="{FF2B5EF4-FFF2-40B4-BE49-F238E27FC236}">
                <a16:creationId xmlns:a16="http://schemas.microsoft.com/office/drawing/2014/main" id="{C051B016-6974-5004-9A0D-03056633F6A4}"/>
              </a:ext>
            </a:extLst>
          </p:cNvPr>
          <p:cNvSpPr txBox="1"/>
          <p:nvPr/>
        </p:nvSpPr>
        <p:spPr>
          <a:xfrm>
            <a:off x="1207793" y="17082910"/>
            <a:ext cx="6166879" cy="4247317"/>
          </a:xfrm>
          <a:prstGeom prst="rect">
            <a:avLst/>
          </a:prstGeom>
          <a:noFill/>
        </p:spPr>
        <p:txBody>
          <a:bodyPr wrap="square" rtlCol="0">
            <a:spAutoFit/>
          </a:bodyPr>
          <a:lstStyle/>
          <a:p>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Figure </a:t>
            </a:r>
            <a:r>
              <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rPr>
              <a:t>1 (t</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op left): SalishSeaCast Surface Velocities on the 1st </a:t>
            </a:r>
            <a:r>
              <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rPr>
              <a:t>of </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December 2022. Magnitude indicated by the colormap and direction by the arrows. Figure 2</a:t>
            </a:r>
            <a:r>
              <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rPr>
              <a:t> (t</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op right): </a:t>
            </a:r>
            <a:r>
              <a:rPr lang="en-CA" sz="2700"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WaveWatch</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III wave direction on the 1</a:t>
            </a:r>
            <a:r>
              <a:rPr lang="en-CA" sz="2700" baseline="300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st</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of December 2022. Figure 3</a:t>
            </a:r>
            <a:r>
              <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bottom right): Results from </a:t>
            </a:r>
            <a:r>
              <a:rPr lang="en-CA" sz="2700"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OceanParcels</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run after 15 days deploying neutral particles from Iona Outfall. Particle age indicated in the </a:t>
            </a:r>
            <a:r>
              <a:rPr lang="en-CA" sz="2700"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colorbar</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3" name="TextBox 82">
            <a:extLst>
              <a:ext uri="{FF2B5EF4-FFF2-40B4-BE49-F238E27FC236}">
                <a16:creationId xmlns:a16="http://schemas.microsoft.com/office/drawing/2014/main" id="{ADAE916A-48A5-76C6-3923-9D0BAEDC800D}"/>
              </a:ext>
            </a:extLst>
          </p:cNvPr>
          <p:cNvSpPr txBox="1"/>
          <p:nvPr/>
        </p:nvSpPr>
        <p:spPr>
          <a:xfrm>
            <a:off x="15390962" y="12593915"/>
            <a:ext cx="13024969" cy="4216539"/>
          </a:xfrm>
          <a:prstGeom prst="rect">
            <a:avLst/>
          </a:prstGeom>
          <a:noFill/>
        </p:spPr>
        <p:txBody>
          <a:bodyPr wrap="square" rtlCol="0">
            <a:spAutoFit/>
          </a:bodyPr>
          <a:lstStyle/>
          <a:p>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Figure 6: Observed settling velocities of polyester fibres with different lengths in experiment by </a:t>
            </a:r>
            <a:r>
              <a:rPr lang="en-US" sz="2700" dirty="0" err="1">
                <a:latin typeface="CMU Sans Serif Medium" panose="02000603000000000000" pitchFamily="2" charset="0"/>
                <a:ea typeface="CMU Sans Serif Medium" panose="02000603000000000000" pitchFamily="2" charset="0"/>
                <a:cs typeface="CMU Sans Serif Medium" panose="02000603000000000000" pitchFamily="2" charset="0"/>
              </a:rPr>
              <a:t>Khatmullina</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and </a:t>
            </a:r>
            <a:r>
              <a:rPr lang="en-US" sz="2700" dirty="0" err="1">
                <a:latin typeface="CMU Sans Serif Medium" panose="02000603000000000000" pitchFamily="2" charset="0"/>
                <a:ea typeface="CMU Sans Serif Medium" panose="02000603000000000000" pitchFamily="2" charset="0"/>
                <a:cs typeface="CMU Sans Serif Medium" panose="02000603000000000000" pitchFamily="2" charset="0"/>
              </a:rPr>
              <a:t>Chubarenko</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(2021) marked by grey and black circles; settling velocity estimated using Stokes equation marked by black solid line; settling velocity estimated using </a:t>
            </a:r>
            <a:r>
              <a:rPr lang="en-US" sz="2700" dirty="0" err="1">
                <a:latin typeface="CMU Sans Serif Medium" panose="02000603000000000000" pitchFamily="2" charset="0"/>
                <a:ea typeface="CMU Sans Serif Medium" panose="02000603000000000000" pitchFamily="2" charset="0"/>
                <a:cs typeface="CMU Sans Serif Medium" panose="02000603000000000000" pitchFamily="2" charset="0"/>
              </a:rPr>
              <a:t>Komar</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equation marked by blue solid line; settling velocity estimated using </a:t>
            </a:r>
            <a:r>
              <a:rPr lang="en-US" sz="2700" dirty="0" err="1">
                <a:latin typeface="CMU Sans Serif Medium" panose="02000603000000000000" pitchFamily="2" charset="0"/>
                <a:ea typeface="CMU Sans Serif Medium" panose="02000603000000000000" pitchFamily="2" charset="0"/>
                <a:cs typeface="CMU Sans Serif Medium" panose="02000603000000000000" pitchFamily="2" charset="0"/>
              </a:rPr>
              <a:t>Waldschläger</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and </a:t>
            </a:r>
            <a:r>
              <a:rPr lang="en-US" sz="2700" dirty="0" err="1">
                <a:latin typeface="CMU Sans Serif Medium" panose="02000603000000000000" pitchFamily="2" charset="0"/>
                <a:ea typeface="CMU Sans Serif Medium" panose="02000603000000000000" pitchFamily="2" charset="0"/>
                <a:cs typeface="CMU Sans Serif Medium" panose="02000603000000000000" pitchFamily="2" charset="0"/>
              </a:rPr>
              <a:t>Schüttrumpf</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(2019) proposed equation marked by pink dashed line. Figure 7: Simplified sketch showing how different processes affect the dynamics of a microplastic drifting in the water. Different colored arrows indicate the different process considered. Blue arrows indicate </a:t>
            </a:r>
            <a:r>
              <a:rPr lang="en-US" sz="27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Advection</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pink indicates </a:t>
            </a:r>
            <a:r>
              <a:rPr lang="en-US" sz="2700" dirty="0">
                <a:solidFill>
                  <a:srgbClr val="FF00FD"/>
                </a:solidFill>
                <a:latin typeface="CMU Sans Serif Medium" panose="02000603000000000000" pitchFamily="2" charset="0"/>
                <a:ea typeface="CMU Sans Serif Medium" panose="02000603000000000000" pitchFamily="2" charset="0"/>
                <a:cs typeface="CMU Sans Serif Medium" panose="02000603000000000000" pitchFamily="2" charset="0"/>
              </a:rPr>
              <a:t>turbulent mixing</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orange represents </a:t>
            </a:r>
            <a:r>
              <a:rPr lang="en-US" sz="2700" dirty="0">
                <a:solidFill>
                  <a:srgbClr val="BB8F04"/>
                </a:solidFill>
                <a:latin typeface="CMU Sans Serif Medium" panose="02000603000000000000" pitchFamily="2" charset="0"/>
                <a:ea typeface="CMU Sans Serif Medium" panose="02000603000000000000" pitchFamily="2" charset="0"/>
                <a:cs typeface="CMU Sans Serif Medium" panose="02000603000000000000" pitchFamily="2" charset="0"/>
              </a:rPr>
              <a:t>buoyancy forces</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 and green represents </a:t>
            </a:r>
            <a:r>
              <a:rPr lang="en-US" sz="27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biofouling</a:t>
            </a:r>
            <a:r>
              <a:rPr lang="en-US" sz="2700" dirty="0">
                <a:latin typeface="CMU Sans Serif Medium" panose="02000603000000000000" pitchFamily="2" charset="0"/>
                <a:ea typeface="CMU Sans Serif Medium" panose="02000603000000000000" pitchFamily="2" charset="0"/>
                <a:cs typeface="CMU Sans Serif Medium" panose="02000603000000000000" pitchFamily="2" charset="0"/>
              </a:rPr>
              <a:t>.</a:t>
            </a:r>
          </a:p>
          <a:p>
            <a:endParaRPr lang="en-US" sz="25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4" name="TextBox 83">
            <a:extLst>
              <a:ext uri="{FF2B5EF4-FFF2-40B4-BE49-F238E27FC236}">
                <a16:creationId xmlns:a16="http://schemas.microsoft.com/office/drawing/2014/main" id="{15609263-C33C-44F6-86B9-119FDA4273C2}"/>
              </a:ext>
            </a:extLst>
          </p:cNvPr>
          <p:cNvSpPr txBox="1"/>
          <p:nvPr/>
        </p:nvSpPr>
        <p:spPr>
          <a:xfrm>
            <a:off x="1511868" y="28452499"/>
            <a:ext cx="12790239" cy="3000821"/>
          </a:xfrm>
          <a:prstGeom prst="rect">
            <a:avLst/>
          </a:prstGeom>
          <a:noFill/>
        </p:spPr>
        <p:txBody>
          <a:bodyPr wrap="square" rtlCol="0">
            <a:spAutoFit/>
          </a:bodyPr>
          <a:lstStyle/>
          <a:p>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Figure </a:t>
            </a:r>
            <a:r>
              <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rPr>
              <a:t>4:</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2D histogram showing accumulative counts of MF considered beached after a 150-day simulation. Figure 5: Time series of beaching time (time elapsed between the moment a particle enters the water and it reaches the coast) in the Salish Sea as predicted using SalishSeaCast and </a:t>
            </a:r>
            <a:r>
              <a:rPr lang="en-CA" sz="2700"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OceanParcels</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Blue line marks the average beaching time per week. Red line shows the accumulated Fraser river discharge per week.</a:t>
            </a:r>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extLst>
              <a:ext uri="{FF2B5EF4-FFF2-40B4-BE49-F238E27FC236}">
                <a16:creationId xmlns:a16="http://schemas.microsoft.com/office/drawing/2014/main" id="{3EA833B0-B2D9-8409-278D-4D1447B5B37D}"/>
              </a:ext>
            </a:extLst>
          </p:cNvPr>
          <p:cNvSpPr txBox="1"/>
          <p:nvPr/>
        </p:nvSpPr>
        <p:spPr>
          <a:xfrm>
            <a:off x="15299490" y="11436134"/>
            <a:ext cx="5227983" cy="400110"/>
          </a:xfrm>
          <a:prstGeom prst="rect">
            <a:avLst/>
          </a:prstGeom>
          <a:noFill/>
        </p:spPr>
        <p:txBody>
          <a:bodyPr wrap="square" rtlCol="0">
            <a:spAutoFit/>
          </a:bodyPr>
          <a:lstStyle/>
          <a:p>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Khatmullina</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and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Chubarenko</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(2021)</a:t>
            </a:r>
            <a:endParaRPr lang="en-CA" sz="2000" dirty="0"/>
          </a:p>
        </p:txBody>
      </p:sp>
      <p:grpSp>
        <p:nvGrpSpPr>
          <p:cNvPr id="16" name="Group 15">
            <a:extLst>
              <a:ext uri="{FF2B5EF4-FFF2-40B4-BE49-F238E27FC236}">
                <a16:creationId xmlns:a16="http://schemas.microsoft.com/office/drawing/2014/main" id="{2E9735B1-515C-960B-981B-53087437AE2F}"/>
              </a:ext>
            </a:extLst>
          </p:cNvPr>
          <p:cNvGrpSpPr/>
          <p:nvPr/>
        </p:nvGrpSpPr>
        <p:grpSpPr>
          <a:xfrm>
            <a:off x="29144501" y="27557335"/>
            <a:ext cx="13708477" cy="3517041"/>
            <a:chOff x="924105" y="25678495"/>
            <a:chExt cx="13708477" cy="5311862"/>
          </a:xfrm>
        </p:grpSpPr>
        <p:sp>
          <p:nvSpPr>
            <p:cNvPr id="19" name="Rectangle 18">
              <a:extLst>
                <a:ext uri="{FF2B5EF4-FFF2-40B4-BE49-F238E27FC236}">
                  <a16:creationId xmlns:a16="http://schemas.microsoft.com/office/drawing/2014/main" id="{99C7B041-CBE5-BDAE-CB41-A35ECF8EB769}"/>
                </a:ext>
              </a:extLst>
            </p:cNvPr>
            <p:cNvSpPr/>
            <p:nvPr/>
          </p:nvSpPr>
          <p:spPr>
            <a:xfrm>
              <a:off x="924105" y="25678495"/>
              <a:ext cx="13688716" cy="531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 name="Picture 19" descr="A picture containing outdoor, beach&#10;&#10;Description automatically generated">
              <a:extLst>
                <a:ext uri="{FF2B5EF4-FFF2-40B4-BE49-F238E27FC236}">
                  <a16:creationId xmlns:a16="http://schemas.microsoft.com/office/drawing/2014/main" id="{D36C8EC7-8159-9D77-35BC-6D4A02161D9E}"/>
                </a:ext>
              </a:extLst>
            </p:cNvPr>
            <p:cNvPicPr>
              <a:picLocks noChangeAspect="1"/>
            </p:cNvPicPr>
            <p:nvPr/>
          </p:nvPicPr>
          <p:blipFill rotWithShape="1">
            <a:blip r:embed="rId4">
              <a:alphaModFix amt="71000"/>
            </a:blip>
            <a:srcRect l="29759" t="73230" b="1223"/>
            <a:stretch/>
          </p:blipFill>
          <p:spPr>
            <a:xfrm>
              <a:off x="955097" y="25678495"/>
              <a:ext cx="13677485" cy="5311862"/>
            </a:xfrm>
            <a:prstGeom prst="rect">
              <a:avLst/>
            </a:prstGeom>
          </p:spPr>
        </p:pic>
      </p:grpSp>
      <p:sp>
        <p:nvSpPr>
          <p:cNvPr id="23" name="TextBox 22">
            <a:extLst>
              <a:ext uri="{FF2B5EF4-FFF2-40B4-BE49-F238E27FC236}">
                <a16:creationId xmlns:a16="http://schemas.microsoft.com/office/drawing/2014/main" id="{850655D3-8586-D680-6438-D35BF837B558}"/>
              </a:ext>
            </a:extLst>
          </p:cNvPr>
          <p:cNvSpPr txBox="1"/>
          <p:nvPr/>
        </p:nvSpPr>
        <p:spPr>
          <a:xfrm>
            <a:off x="29426490" y="27753783"/>
            <a:ext cx="6562369" cy="646331"/>
          </a:xfrm>
          <a:prstGeom prst="rect">
            <a:avLst/>
          </a:prstGeom>
          <a:noFill/>
        </p:spPr>
        <p:txBody>
          <a:bodyPr wrap="square" rtlCol="0">
            <a:spAutoFit/>
          </a:bodyPr>
          <a:lstStyle>
            <a:defPPr>
              <a:defRPr lang="en-US"/>
            </a:defPPr>
          </a:lstStyle>
          <a:p>
            <a:r>
              <a:rPr lang="en-CA" sz="3600" b="1" dirty="0">
                <a:latin typeface="CMU Serif Roman" panose="02000603000000000000" pitchFamily="2" charset="0"/>
                <a:ea typeface="CMU Serif Roman" panose="02000603000000000000" pitchFamily="2" charset="0"/>
                <a:cs typeface="CMU Serif Roman" panose="02000603000000000000" pitchFamily="2" charset="0"/>
              </a:rPr>
              <a:t>Special Thanks to…</a:t>
            </a:r>
          </a:p>
        </p:txBody>
      </p:sp>
      <p:grpSp>
        <p:nvGrpSpPr>
          <p:cNvPr id="24" name="Group 23">
            <a:extLst>
              <a:ext uri="{FF2B5EF4-FFF2-40B4-BE49-F238E27FC236}">
                <a16:creationId xmlns:a16="http://schemas.microsoft.com/office/drawing/2014/main" id="{918056FA-9671-4E88-49F6-A9597A1B96E6}"/>
              </a:ext>
            </a:extLst>
          </p:cNvPr>
          <p:cNvGrpSpPr/>
          <p:nvPr/>
        </p:nvGrpSpPr>
        <p:grpSpPr>
          <a:xfrm>
            <a:off x="29124740" y="22826366"/>
            <a:ext cx="13708477" cy="4336692"/>
            <a:chOff x="924105" y="25678495"/>
            <a:chExt cx="13708477" cy="5311862"/>
          </a:xfrm>
        </p:grpSpPr>
        <p:sp>
          <p:nvSpPr>
            <p:cNvPr id="25" name="Rectangle 24">
              <a:extLst>
                <a:ext uri="{FF2B5EF4-FFF2-40B4-BE49-F238E27FC236}">
                  <a16:creationId xmlns:a16="http://schemas.microsoft.com/office/drawing/2014/main" id="{BA0EFA3F-123C-260F-E2B6-5575AEE49663}"/>
                </a:ext>
              </a:extLst>
            </p:cNvPr>
            <p:cNvSpPr/>
            <p:nvPr/>
          </p:nvSpPr>
          <p:spPr>
            <a:xfrm>
              <a:off x="924105" y="25678495"/>
              <a:ext cx="13688716" cy="5311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6" name="Picture 25" descr="A picture containing outdoor, beach&#10;&#10;Description automatically generated">
              <a:extLst>
                <a:ext uri="{FF2B5EF4-FFF2-40B4-BE49-F238E27FC236}">
                  <a16:creationId xmlns:a16="http://schemas.microsoft.com/office/drawing/2014/main" id="{4F28D38A-F194-8033-6227-58F2238DC774}"/>
                </a:ext>
              </a:extLst>
            </p:cNvPr>
            <p:cNvPicPr>
              <a:picLocks noChangeAspect="1"/>
            </p:cNvPicPr>
            <p:nvPr/>
          </p:nvPicPr>
          <p:blipFill rotWithShape="1">
            <a:blip r:embed="rId4">
              <a:alphaModFix amt="71000"/>
            </a:blip>
            <a:srcRect l="29759" t="73230" b="1223"/>
            <a:stretch/>
          </p:blipFill>
          <p:spPr>
            <a:xfrm>
              <a:off x="955097" y="25678495"/>
              <a:ext cx="13677485" cy="5311862"/>
            </a:xfrm>
            <a:prstGeom prst="rect">
              <a:avLst/>
            </a:prstGeom>
          </p:spPr>
        </p:pic>
      </p:grpSp>
      <p:sp>
        <p:nvSpPr>
          <p:cNvPr id="29" name="TextBox 28">
            <a:extLst>
              <a:ext uri="{FF2B5EF4-FFF2-40B4-BE49-F238E27FC236}">
                <a16:creationId xmlns:a16="http://schemas.microsoft.com/office/drawing/2014/main" id="{61F10A6F-9337-18DB-F1A2-A67859679461}"/>
              </a:ext>
            </a:extLst>
          </p:cNvPr>
          <p:cNvSpPr txBox="1"/>
          <p:nvPr/>
        </p:nvSpPr>
        <p:spPr>
          <a:xfrm>
            <a:off x="29332713" y="23050971"/>
            <a:ext cx="6562369" cy="646331"/>
          </a:xfrm>
          <a:prstGeom prst="rect">
            <a:avLst/>
          </a:prstGeom>
          <a:noFill/>
        </p:spPr>
        <p:txBody>
          <a:bodyPr wrap="square" rtlCol="0">
            <a:spAutoFit/>
          </a:bodyPr>
          <a:lstStyle>
            <a:defPPr>
              <a:defRPr lang="en-US"/>
            </a:defPPr>
          </a:lstStyle>
          <a:p>
            <a:r>
              <a:rPr lang="en-CA" sz="3600" b="1" dirty="0">
                <a:latin typeface="CMU Serif Roman" panose="02000603000000000000" pitchFamily="2" charset="0"/>
                <a:ea typeface="CMU Serif Roman" panose="02000603000000000000" pitchFamily="2" charset="0"/>
                <a:cs typeface="CMU Serif Roman" panose="02000603000000000000" pitchFamily="2" charset="0"/>
              </a:rPr>
              <a:t>References</a:t>
            </a:r>
          </a:p>
        </p:txBody>
      </p:sp>
      <p:sp>
        <p:nvSpPr>
          <p:cNvPr id="31" name="TextBox 30">
            <a:extLst>
              <a:ext uri="{FF2B5EF4-FFF2-40B4-BE49-F238E27FC236}">
                <a16:creationId xmlns:a16="http://schemas.microsoft.com/office/drawing/2014/main" id="{4739CFB4-447B-5D3B-142B-384F43802682}"/>
              </a:ext>
            </a:extLst>
          </p:cNvPr>
          <p:cNvSpPr txBox="1"/>
          <p:nvPr/>
        </p:nvSpPr>
        <p:spPr>
          <a:xfrm>
            <a:off x="29144501" y="23629020"/>
            <a:ext cx="13563358" cy="3693319"/>
          </a:xfrm>
          <a:prstGeom prst="rect">
            <a:avLst/>
          </a:prstGeom>
          <a:noFill/>
        </p:spPr>
        <p:txBody>
          <a:bodyPr wrap="square" rtlCol="0">
            <a:spAutoFit/>
          </a:bodyPr>
          <a:lstStyle/>
          <a:p>
            <a:pPr marL="285750" indent="-285750">
              <a:buFont typeface="Arial" panose="020B0604020202020204" pitchFamily="34" charset="0"/>
              <a:buChar char="•"/>
            </a:pP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Delandmeter</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P., &amp; Van Sebille, E. (2019). The Parcels v2. 0 Lagrangian framework: new field interpolation schemes. Geoscientific Model Development, 12(8), 3571–3584. </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hlinkClick r:id="rId18"/>
              </a:rPr>
              <a:t>https://doi.org/10.5194/gmd-12-3571-2019</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285750" indent="-285750">
              <a:buFont typeface="Arial" panose="020B0604020202020204" pitchFamily="34" charset="0"/>
              <a:buChar char="•"/>
            </a:pP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Khatmullina</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L., &amp; </a:t>
            </a: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Chubarenko</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I. (2021). Thin synthetic fibers sinking in still and </a:t>
            </a: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convec</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tively</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mixing water: laboratory experiments and projection to oceanic environment. Environmental Pollution, 288, 117714. </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hlinkClick r:id="rId19"/>
              </a:rPr>
              <a:t>https://doi.org/10.1016/j.envpol.2021.117714</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rPr>
              <a:t>  </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CA"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Pawlowicz</a:t>
            </a:r>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R., Hannah, C., &amp; Rosenberger, A. (2019). Lagrangian observations of estuarine residence times, dispersion, and trapping in the Salish Sea. Estuarine, Coastal and Shelf Science, 225, 106246. </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hlinkClick r:id="rId20"/>
              </a:rPr>
              <a:t>https://doi.org/10.1016/j.ecss.2019.106246</a:t>
            </a:r>
            <a:r>
              <a:rPr lang="en-CA" dirty="0">
                <a:solidFill>
                  <a:srgbClr val="2B72D8"/>
                </a:solidFill>
                <a:effectLst/>
                <a:latin typeface="CMU Sans Serif Medium" panose="02000603000000000000" pitchFamily="2" charset="0"/>
                <a:ea typeface="CMU Sans Serif Medium" panose="02000603000000000000" pitchFamily="2" charset="0"/>
                <a:cs typeface="CMU Sans Serif Medium" panose="02000603000000000000" pitchFamily="2" charset="0"/>
              </a:rPr>
              <a:t> </a:t>
            </a:r>
            <a:endParaRPr lang="en-CA"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285750" indent="-285750">
              <a:buFont typeface="Arial" panose="020B0604020202020204" pitchFamily="34" charset="0"/>
              <a:buChar char="•"/>
            </a:pPr>
            <a:r>
              <a:rPr lang="en-CA" dirty="0" err="1">
                <a:latin typeface="CMU Sans Serif Medium" panose="02000603000000000000" pitchFamily="2" charset="0"/>
                <a:ea typeface="CMU Sans Serif Medium" panose="02000603000000000000" pitchFamily="2" charset="0"/>
                <a:cs typeface="CMU Sans Serif Medium" panose="02000603000000000000" pitchFamily="2" charset="0"/>
              </a:rPr>
              <a:t>Soontiens</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N., Allen, S. E., </a:t>
            </a:r>
            <a:r>
              <a:rPr lang="en-CA" dirty="0" err="1">
                <a:latin typeface="CMU Sans Serif Medium" panose="02000603000000000000" pitchFamily="2" charset="0"/>
                <a:ea typeface="CMU Sans Serif Medium" panose="02000603000000000000" pitchFamily="2" charset="0"/>
                <a:cs typeface="CMU Sans Serif Medium" panose="02000603000000000000" pitchFamily="2" charset="0"/>
              </a:rPr>
              <a:t>Latornell</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D., Le </a:t>
            </a:r>
            <a:r>
              <a:rPr lang="en-CA" dirty="0" err="1">
                <a:latin typeface="CMU Sans Serif Medium" panose="02000603000000000000" pitchFamily="2" charset="0"/>
                <a:ea typeface="CMU Sans Serif Medium" panose="02000603000000000000" pitchFamily="2" charset="0"/>
                <a:cs typeface="CMU Sans Serif Medium" panose="02000603000000000000" pitchFamily="2" charset="0"/>
              </a:rPr>
              <a:t>Souëf</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K., </a:t>
            </a:r>
            <a:r>
              <a:rPr lang="en-CA" dirty="0" err="1">
                <a:latin typeface="CMU Sans Serif Medium" panose="02000603000000000000" pitchFamily="2" charset="0"/>
                <a:ea typeface="CMU Sans Serif Medium" panose="02000603000000000000" pitchFamily="2" charset="0"/>
                <a:cs typeface="CMU Sans Serif Medium" panose="02000603000000000000" pitchFamily="2" charset="0"/>
              </a:rPr>
              <a:t>Machuca</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I., Paquin, J.-P., Lu, Y., Thompson, K., &amp; </a:t>
            </a:r>
            <a:r>
              <a:rPr lang="en-CA" dirty="0" err="1">
                <a:latin typeface="CMU Sans Serif Medium" panose="02000603000000000000" pitchFamily="2" charset="0"/>
                <a:ea typeface="CMU Sans Serif Medium" panose="02000603000000000000" pitchFamily="2" charset="0"/>
                <a:cs typeface="CMU Sans Serif Medium" panose="02000603000000000000" pitchFamily="2" charset="0"/>
              </a:rPr>
              <a:t>Korabel</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V. (2016). Storm surges in the Strait of Georgia simulated with a regional model. Atmosphere-Ocean, 54(1), 1-21. </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hlinkClick r:id="rId21"/>
              </a:rPr>
              <a:t>https://doi.org/10.1080/07055900.2015.1108899</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285750" indent="-285750">
              <a:buFont typeface="Arial" panose="020B0604020202020204" pitchFamily="34" charset="0"/>
              <a:buChar char="•"/>
            </a:pP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The WAVEWATCH III Development Group. (2019). User manual and system documentation of WAVEWATCH III. Version 6.07. Tech. Note 333, NOAA/NWS/NCEP/MMAB, College Park, MD. </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hlinkClick r:id="rId22"/>
              </a:rPr>
              <a:t>https://polar.ncep.noaa.gov/waves/wavewatch/manual.v5.16.pdf</a:t>
            </a:r>
            <a:r>
              <a:rPr lang="en-CA" dirty="0">
                <a:latin typeface="CMU Sans Serif Medium" panose="02000603000000000000" pitchFamily="2" charset="0"/>
                <a:ea typeface="CMU Sans Serif Medium" panose="02000603000000000000" pitchFamily="2" charset="0"/>
                <a:cs typeface="CMU Sans Serif Medium" panose="02000603000000000000" pitchFamily="2" charset="0"/>
              </a:rPr>
              <a:t>  </a:t>
            </a:r>
            <a:endParaRPr lang="en-US"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CA" dirty="0">
                <a:effectLst/>
                <a:latin typeface="CMU Sans Serif Medium" panose="02000603000000000000" pitchFamily="2" charset="0"/>
                <a:ea typeface="CMU Sans Serif Medium" panose="02000603000000000000" pitchFamily="2" charset="0"/>
                <a:cs typeface="CMU Sans Serif Medium" panose="02000603000000000000" pitchFamily="2" charset="0"/>
              </a:rPr>
              <a:t>	</a:t>
            </a:r>
            <a:endParaRPr lang="en-CA"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CA" sz="1800" dirty="0">
                <a:effectLst/>
                <a:latin typeface="CMR12"/>
              </a:rPr>
              <a:t>	</a:t>
            </a:r>
            <a:endParaRPr lang="en-CA" sz="28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5" name="TextBox 34">
            <a:extLst>
              <a:ext uri="{FF2B5EF4-FFF2-40B4-BE49-F238E27FC236}">
                <a16:creationId xmlns:a16="http://schemas.microsoft.com/office/drawing/2014/main" id="{65C582D3-3788-84D7-5DFB-68232BDF45B0}"/>
              </a:ext>
            </a:extLst>
          </p:cNvPr>
          <p:cNvSpPr txBox="1"/>
          <p:nvPr/>
        </p:nvSpPr>
        <p:spPr>
          <a:xfrm>
            <a:off x="1567059" y="16440080"/>
            <a:ext cx="4402451" cy="400110"/>
          </a:xfrm>
          <a:prstGeom prst="rect">
            <a:avLst/>
          </a:prstGeom>
          <a:noFill/>
        </p:spPr>
        <p:txBody>
          <a:bodyPr wrap="square">
            <a:spAutoFit/>
          </a:bodyPr>
          <a:lstStyle/>
          <a:p>
            <a:r>
              <a:rPr lang="en-CA" sz="2000" b="0" i="0" u="none" strike="noStrike" dirty="0">
                <a:solidFill>
                  <a:srgbClr val="000000"/>
                </a:solidFill>
                <a:effectLst/>
                <a:latin typeface="CMU Sans Serif Medium" panose="02000603000000000000" pitchFamily="2" charset="0"/>
                <a:ea typeface="CMU Sans Serif Medium" panose="02000603000000000000" pitchFamily="2" charset="0"/>
                <a:cs typeface="CMU Sans Serif Medium" panose="02000603000000000000" pitchFamily="2" charset="0"/>
              </a:rPr>
              <a:t>SalishSeaCast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Soontiens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et al., 2016)</a:t>
            </a:r>
          </a:p>
        </p:txBody>
      </p:sp>
      <p:sp>
        <p:nvSpPr>
          <p:cNvPr id="37" name="TextBox 36">
            <a:extLst>
              <a:ext uri="{FF2B5EF4-FFF2-40B4-BE49-F238E27FC236}">
                <a16:creationId xmlns:a16="http://schemas.microsoft.com/office/drawing/2014/main" id="{91FEE167-EF75-EC18-72F5-CC9FE69FA907}"/>
              </a:ext>
            </a:extLst>
          </p:cNvPr>
          <p:cNvSpPr txBox="1"/>
          <p:nvPr/>
        </p:nvSpPr>
        <p:spPr>
          <a:xfrm>
            <a:off x="7583166" y="21514905"/>
            <a:ext cx="6065852" cy="400110"/>
          </a:xfrm>
          <a:prstGeom prst="rect">
            <a:avLst/>
          </a:prstGeom>
          <a:noFill/>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Ocean Parcels (Lange and van Sebille, 2017)</a:t>
            </a:r>
          </a:p>
        </p:txBody>
      </p:sp>
      <p:sp>
        <p:nvSpPr>
          <p:cNvPr id="44" name="TextBox 43">
            <a:extLst>
              <a:ext uri="{FF2B5EF4-FFF2-40B4-BE49-F238E27FC236}">
                <a16:creationId xmlns:a16="http://schemas.microsoft.com/office/drawing/2014/main" id="{F9166EA4-C99B-BC7C-FF3F-55ACCB1954EE}"/>
              </a:ext>
            </a:extLst>
          </p:cNvPr>
          <p:cNvSpPr txBox="1"/>
          <p:nvPr/>
        </p:nvSpPr>
        <p:spPr>
          <a:xfrm>
            <a:off x="7583166" y="13701804"/>
            <a:ext cx="6235768" cy="707886"/>
          </a:xfrm>
          <a:prstGeom prst="rect">
            <a:avLst/>
          </a:prstGeom>
          <a:noFill/>
        </p:spPr>
        <p:txBody>
          <a:bodyPr wrap="square" rtlCol="0">
            <a:spAutoFit/>
          </a:bodyPr>
          <a:lstStyle/>
          <a:p>
            <a:r>
              <a:rPr lang="en-CA" sz="20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The WAVEWATCH III Development Group, (2019)</a:t>
            </a:r>
            <a:endParaRPr lang="en-CA"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CA"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1" name="TextBox 50">
            <a:extLst>
              <a:ext uri="{FF2B5EF4-FFF2-40B4-BE49-F238E27FC236}">
                <a16:creationId xmlns:a16="http://schemas.microsoft.com/office/drawing/2014/main" id="{29A236AA-148A-1561-9D78-24502CF6A500}"/>
              </a:ext>
            </a:extLst>
          </p:cNvPr>
          <p:cNvSpPr txBox="1"/>
          <p:nvPr/>
        </p:nvSpPr>
        <p:spPr>
          <a:xfrm>
            <a:off x="6818737" y="27602067"/>
            <a:ext cx="6096000" cy="400110"/>
          </a:xfrm>
          <a:prstGeom prst="rect">
            <a:avLst/>
          </a:prstGeom>
          <a:noFill/>
        </p:spPr>
        <p:txBody>
          <a:bodyPr wrap="square">
            <a:spAutoFit/>
          </a:bodyPr>
          <a:lstStyle/>
          <a:p>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Pawlowicz</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et al., (2019)</a:t>
            </a:r>
            <a:endParaRPr lang="en-CA"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6" name="TextBox 55">
            <a:extLst>
              <a:ext uri="{FF2B5EF4-FFF2-40B4-BE49-F238E27FC236}">
                <a16:creationId xmlns:a16="http://schemas.microsoft.com/office/drawing/2014/main" id="{7750C047-34DD-FBDF-F361-7162FCC827CC}"/>
              </a:ext>
            </a:extLst>
          </p:cNvPr>
          <p:cNvSpPr txBox="1"/>
          <p:nvPr/>
        </p:nvSpPr>
        <p:spPr>
          <a:xfrm>
            <a:off x="37386465" y="6230187"/>
            <a:ext cx="4937676" cy="4216539"/>
          </a:xfrm>
          <a:prstGeom prst="rect">
            <a:avLst/>
          </a:prstGeom>
          <a:noFill/>
        </p:spPr>
        <p:txBody>
          <a:bodyPr wrap="square" rtlCol="0">
            <a:spAutoFit/>
          </a:bodyPr>
          <a:lstStyle/>
          <a:p>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Figure 9: Average surface concentrations of polyester microfibres estimated from a 150-day </a:t>
            </a:r>
            <a:r>
              <a:rPr lang="en-CA" sz="2700" dirty="0" err="1">
                <a:effectLst/>
                <a:latin typeface="CMU Sans Serif Medium" panose="02000603000000000000" pitchFamily="2" charset="0"/>
                <a:ea typeface="CMU Sans Serif Medium" panose="02000603000000000000" pitchFamily="2" charset="0"/>
                <a:cs typeface="CMU Sans Serif Medium" panose="02000603000000000000" pitchFamily="2" charset="0"/>
              </a:rPr>
              <a:t>OceanParcels</a:t>
            </a:r>
            <a:r>
              <a:rPr lang="en-CA" sz="2700" dirty="0">
                <a:effectLst/>
                <a:latin typeface="CMU Sans Serif Medium" panose="02000603000000000000" pitchFamily="2" charset="0"/>
                <a:ea typeface="CMU Sans Serif Medium" panose="02000603000000000000" pitchFamily="2" charset="0"/>
                <a:cs typeface="CMU Sans Serif Medium" panose="02000603000000000000" pitchFamily="2" charset="0"/>
              </a:rPr>
              <a:t> simulation. Figure 10: 2D histogram showing accumulative counts of polyester microfibres considered sedimented after a 150-day simulation. </a:t>
            </a:r>
            <a:endParaRPr lang="en-CA" sz="27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CA" sz="25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44681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1679</TotalTime>
  <Words>779</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CMR12</vt:lpstr>
      <vt:lpstr>CMU Sans Serif Medium</vt:lpstr>
      <vt:lpstr>CMU Sans Serif Medium</vt:lpstr>
      <vt:lpstr>CMU Serif</vt:lpstr>
      <vt:lpstr>CMU Serif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jvalentimuelas@gmail.com</dc:creator>
  <cp:lastModifiedBy>jvalentimuelas@gmail.com</cp:lastModifiedBy>
  <cp:revision>21</cp:revision>
  <dcterms:created xsi:type="dcterms:W3CDTF">2023-04-26T18:55:31Z</dcterms:created>
  <dcterms:modified xsi:type="dcterms:W3CDTF">2023-05-04T17:22:30Z</dcterms:modified>
</cp:coreProperties>
</file>